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9"/>
  </p:notesMasterIdLst>
  <p:sldIdLst>
    <p:sldId id="270" r:id="rId2"/>
    <p:sldId id="271" r:id="rId3"/>
    <p:sldId id="290" r:id="rId4"/>
    <p:sldId id="287" r:id="rId5"/>
    <p:sldId id="285" r:id="rId6"/>
    <p:sldId id="286" r:id="rId7"/>
    <p:sldId id="27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43" autoAdjust="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174B6-FEA0-47B6-9715-74F8F5362D88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048F6-502B-4B31-8D66-65C427AD97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467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048F6-502B-4B31-8D66-65C427AD972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326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048F6-502B-4B31-8D66-65C427AD972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813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048F6-502B-4B31-8D66-65C427AD972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71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048F6-502B-4B31-8D66-65C427AD972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184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048F6-502B-4B31-8D66-65C427AD972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493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048F6-502B-4B31-8D66-65C427AD972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958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D9141-0E79-F744-D394-3FEEFB3A6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5AA130-DFCC-63B6-D62C-BBEF0FF96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740FE-04FE-3EFE-A604-ED0A31319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18B6-5C36-4331-BCB1-3587490FFA74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B4023-BBC1-788C-B882-E8AD68079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B6517-EFBF-081A-270F-2A5FEA7D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C0F2-7016-4B2F-999E-505949670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22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CBFE8-0B01-42C2-F2F0-CF310C7FA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6476D-B4C5-0FEF-627E-50EFAEA2F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355AB-15CC-DFEA-E5F5-6FA64743F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18B6-5C36-4331-BCB1-3587490FFA74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B71CA-FF6C-01B0-4924-7805B5FA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27174-741D-F167-0EF5-C774700C8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C0F2-7016-4B2F-999E-505949670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824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07463F-1DF5-B904-9CDC-161D4E3B0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381F12-3333-2247-E866-6F19016E1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ADC68-808B-216E-5120-1CC63050D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18B6-5C36-4331-BCB1-3587490FFA74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1A128-19F7-9654-349D-DF3364F45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A63DE-CCD3-DFB7-9427-000A6D50A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C0F2-7016-4B2F-999E-505949670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015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1A328-71D2-F09B-017D-743BEF3A5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30143-1CA8-640D-7DD8-D700019F3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17F3F-71F9-1239-6DD7-698CB37DD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18B6-5C36-4331-BCB1-3587490FFA74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8DA41-2ADF-8BE0-7630-6CA73003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876DA-57CA-B8D6-836B-494759C9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C0F2-7016-4B2F-999E-505949670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900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BB383-ED8C-9E33-C4EF-EEC88344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29019-31A2-2C42-6EB1-E3E3EEAF7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E63DC-4C39-F2C4-313C-1B5C0B28A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18B6-5C36-4331-BCB1-3587490FFA74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F394A-E77E-DEEC-4841-06339584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90FED-BEF2-27A3-BDE2-8F82E820D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C0F2-7016-4B2F-999E-505949670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32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2D29E-D386-7BF0-B6EA-36579AC5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4EE6B-6202-6AFB-2AC8-4AA5E8877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24462-86D7-ECBF-789E-0ED2EDF0E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6E9E3-E042-61ED-4045-7031133CA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18B6-5C36-4331-BCB1-3587490FFA74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A6FBE-CB16-12E2-0154-73EF0C40F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32025-6719-01BE-3560-EFADF7384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C0F2-7016-4B2F-999E-505949670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86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364A8-9102-AB5D-9420-05819428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F99FC-B650-3C30-3939-078DD6A0C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034F3-A36C-087B-3AE0-DF06D60D7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90289-F987-ED0D-8FAE-D2F21E94B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937581-1F7C-632E-8717-E350487C8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27CF6-A775-8505-0A51-0A5F5AB25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18B6-5C36-4331-BCB1-3587490FFA74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04BD17-9BFE-7A02-5590-19038FD46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4013BB-E28A-7AA5-CE7C-8F8FDE5E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C0F2-7016-4B2F-999E-505949670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13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EA195-6D3D-D95E-5348-D9BF69598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611D81-3B2D-B3F0-1A0D-1CF53CBD6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18B6-5C36-4331-BCB1-3587490FFA74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308E8-6CEF-D945-161A-6AC58C263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E4C5A-7F0A-EA55-2F86-9A37F4D7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C0F2-7016-4B2F-999E-505949670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629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E857AA-90B1-6AB4-6B7A-0399BC571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18B6-5C36-4331-BCB1-3587490FFA74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80FD58-A3E8-BEC8-A3C5-2586CAE2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CD792-48A9-F121-05CF-6CB0118C1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C0F2-7016-4B2F-999E-505949670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2977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39CF8-CD38-EF47-E80C-92140608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9DD25-4288-0EAE-4B63-6FBE84DB5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30DCB-C8AD-E67A-C821-E6D2DDB54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31650-966C-434C-C4D5-83215EDB7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18B6-5C36-4331-BCB1-3587490FFA74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B70DB-6853-9242-D326-20804059D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243FE-9287-5293-7B69-2E9DE9C4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C0F2-7016-4B2F-999E-505949670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979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F220-6817-F8B7-29EF-F74266194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FB1FAA-D2E4-CD98-C058-D9CCC8DCC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409C4-B7DB-29C3-1BB8-38DB3902B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1F293-5196-20FB-3C0A-DBAAA909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18B6-5C36-4331-BCB1-3587490FFA74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B6A10-B8FE-4EFF-A0F5-099DC0DD8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1FC16-ADF6-F52A-A941-D0397A07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3C0F2-7016-4B2F-999E-505949670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695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594679-6391-6CCF-E26F-F14EAFF1B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F7307-C37F-5C5F-F0C2-E768DDFF4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00BE9-81C5-2C3F-6AE2-DDA2CC5AA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818B6-5C36-4331-BCB1-3587490FFA74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D5CF7-268C-4F27-CEF9-AE8D3949E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27B5D-218A-CE8A-53F8-CC7BB94CF3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3C0F2-7016-4B2F-999E-5059496704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263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73154-298A-A282-931D-A2EAD0DB78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Scuttle bug Walking Simulation on Vertical Terrain and Curved Surfaces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EBF42D-F8AC-9628-3D98-7B4F525DC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850423"/>
          </a:xfrm>
        </p:spPr>
        <p:txBody>
          <a:bodyPr/>
          <a:lstStyle/>
          <a:p>
            <a:r>
              <a:rPr lang="en-US" sz="1800" dirty="0"/>
              <a:t>Name: Ajay Shankar. K</a:t>
            </a:r>
          </a:p>
          <a:p>
            <a:r>
              <a:rPr lang="en-US" sz="1800" dirty="0"/>
              <a:t>Scope: 1 credit Master’s </a:t>
            </a:r>
            <a:r>
              <a:rPr lang="en-US" sz="1800" dirty="0" err="1"/>
              <a:t>projec</a:t>
            </a:r>
            <a:endParaRPr lang="en-IN" sz="1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99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E9A6EB-0EB4-B350-0A5B-0F2142ED1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376" y="78902"/>
            <a:ext cx="8911687" cy="1280890"/>
          </a:xfrm>
        </p:spPr>
        <p:txBody>
          <a:bodyPr/>
          <a:lstStyle/>
          <a:p>
            <a:r>
              <a:rPr lang="en-US" b="1" dirty="0"/>
              <a:t>Climbing robots – Applications 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1458D-A7A2-0F57-AF24-79118002C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0" y="1282046"/>
            <a:ext cx="9517929" cy="47822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For Cleaning windows of high-rise towers</a:t>
            </a:r>
          </a:p>
          <a:p>
            <a:pPr marL="0" indent="0">
              <a:buNone/>
            </a:pPr>
            <a:endParaRPr lang="en-IN" sz="1600" dirty="0"/>
          </a:p>
        </p:txBody>
      </p:sp>
      <p:pic>
        <p:nvPicPr>
          <p:cNvPr id="1026" name="Picture 2" descr="3 Ways of Cleaning Skyscraper Windows - Skyscraper Window Cleaning">
            <a:extLst>
              <a:ext uri="{FF2B5EF4-FFF2-40B4-BE49-F238E27FC236}">
                <a16:creationId xmlns:a16="http://schemas.microsoft.com/office/drawing/2014/main" id="{145370A1-12FC-08AD-66C4-5F59BAA91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18" y="1735871"/>
            <a:ext cx="3142265" cy="235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A33919-7D1A-63C2-AA98-FE683A70C1DF}"/>
              </a:ext>
            </a:extLst>
          </p:cNvPr>
          <p:cNvSpPr txBox="1"/>
          <p:nvPr/>
        </p:nvSpPr>
        <p:spPr>
          <a:xfrm>
            <a:off x="6190268" y="1282046"/>
            <a:ext cx="2985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service cell phone towers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The Indispensable Guide to Finding Your Closest Cell Tower Locations">
            <a:extLst>
              <a:ext uri="{FF2B5EF4-FFF2-40B4-BE49-F238E27FC236}">
                <a16:creationId xmlns:a16="http://schemas.microsoft.com/office/drawing/2014/main" id="{D9401F29-2D8E-6C75-14BF-D3550E9A7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70" y="1735871"/>
            <a:ext cx="5069679" cy="186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290AB-D176-2C4B-E3C1-24CCAB472CC5}"/>
              </a:ext>
            </a:extLst>
          </p:cNvPr>
          <p:cNvSpPr txBox="1"/>
          <p:nvPr/>
        </p:nvSpPr>
        <p:spPr>
          <a:xfrm>
            <a:off x="1212918" y="4377118"/>
            <a:ext cx="4458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perform rescue operations in mountains 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0" name="Picture 6" descr="Mountain - Wikipedia">
            <a:extLst>
              <a:ext uri="{FF2B5EF4-FFF2-40B4-BE49-F238E27FC236}">
                <a16:creationId xmlns:a16="http://schemas.microsoft.com/office/drawing/2014/main" id="{A5B52F06-E150-A7FC-944B-07C23DC20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99" y="4683598"/>
            <a:ext cx="31432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0740FB-3DB9-CFD4-FE6B-0BBC580B48D9}"/>
              </a:ext>
            </a:extLst>
          </p:cNvPr>
          <p:cNvSpPr txBox="1"/>
          <p:nvPr/>
        </p:nvSpPr>
        <p:spPr>
          <a:xfrm>
            <a:off x="6419654" y="5156462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 many more…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6792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CDB98C-EB02-CB52-F779-AA4CC0A9C49A}"/>
              </a:ext>
            </a:extLst>
          </p:cNvPr>
          <p:cNvGrpSpPr/>
          <p:nvPr/>
        </p:nvGrpSpPr>
        <p:grpSpPr>
          <a:xfrm>
            <a:off x="9770157" y="765604"/>
            <a:ext cx="2370766" cy="2040940"/>
            <a:chOff x="3710650" y="626194"/>
            <a:chExt cx="5732105" cy="471397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E8D59D-2803-64E6-4D32-D518A7AAC243}"/>
                </a:ext>
              </a:extLst>
            </p:cNvPr>
            <p:cNvSpPr/>
            <p:nvPr/>
          </p:nvSpPr>
          <p:spPr>
            <a:xfrm>
              <a:off x="5578764" y="1588655"/>
              <a:ext cx="1293091" cy="21613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4C6315D-4FF5-F37E-C298-BA2568CC5A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8945" y="1588655"/>
              <a:ext cx="969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90E8C8-F82F-C40D-118A-866B745A4F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8945" y="2664689"/>
              <a:ext cx="969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73218E-9919-A26D-74F7-407B628D11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8945" y="3749962"/>
              <a:ext cx="969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FAC3578-41AC-6340-24E6-492FA70E42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1855" y="3749962"/>
              <a:ext cx="969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E4A92AB-9169-C33C-59F4-44CB856CE0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1855" y="2660069"/>
              <a:ext cx="969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BCEE104-BEC9-D87D-13C1-37F465B9E4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1855" y="1588655"/>
              <a:ext cx="96981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BFE16F5-7323-000E-0C06-A147BEC10F23}"/>
                </a:ext>
              </a:extLst>
            </p:cNvPr>
            <p:cNvCxnSpPr>
              <a:cxnSpLocks/>
            </p:cNvCxnSpPr>
            <p:nvPr/>
          </p:nvCxnSpPr>
          <p:spPr>
            <a:xfrm>
              <a:off x="6188364" y="2660069"/>
              <a:ext cx="0" cy="19858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CD51DE-CC7D-3213-6D36-1532D16D279F}"/>
                </a:ext>
              </a:extLst>
            </p:cNvPr>
            <p:cNvSpPr txBox="1"/>
            <p:nvPr/>
          </p:nvSpPr>
          <p:spPr>
            <a:xfrm>
              <a:off x="5914849" y="4558204"/>
              <a:ext cx="923214" cy="781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W</a:t>
              </a:r>
              <a:endParaRPr lang="en-IN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CB880C2-217D-FE7C-2DD3-2F153F1F25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1167" y="2235200"/>
              <a:ext cx="0" cy="424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2580CDE-460B-9EEF-5A5A-ACC985A18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0218" y="1145314"/>
              <a:ext cx="0" cy="424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95EF040-6AD9-F3AD-823E-3BFA6F2638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3270" y="3325093"/>
              <a:ext cx="0" cy="4248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5B49D03-46F2-14BA-AF33-9719D70827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5288" y="2650833"/>
              <a:ext cx="405879" cy="924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6B8D113-B142-689B-4599-DF68DA65AAAA}"/>
                </a:ext>
              </a:extLst>
            </p:cNvPr>
            <p:cNvCxnSpPr>
              <a:cxnSpLocks/>
            </p:cNvCxnSpPr>
            <p:nvPr/>
          </p:nvCxnSpPr>
          <p:spPr>
            <a:xfrm>
              <a:off x="7980214" y="1593271"/>
              <a:ext cx="5316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6232593-EE85-DD07-E55D-A1C7BD865C44}"/>
                </a:ext>
              </a:extLst>
            </p:cNvPr>
            <p:cNvCxnSpPr>
              <a:cxnSpLocks/>
            </p:cNvCxnSpPr>
            <p:nvPr/>
          </p:nvCxnSpPr>
          <p:spPr>
            <a:xfrm>
              <a:off x="7943270" y="3749962"/>
              <a:ext cx="5316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DCF15FC-32BB-A4DB-5844-2B2B5AFA1545}"/>
                </a:ext>
              </a:extLst>
            </p:cNvPr>
            <p:cNvSpPr txBox="1"/>
            <p:nvPr/>
          </p:nvSpPr>
          <p:spPr>
            <a:xfrm>
              <a:off x="4340651" y="1731922"/>
              <a:ext cx="919336" cy="781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F</a:t>
              </a:r>
              <a:r>
                <a:rPr lang="en-US" sz="1200" dirty="0" err="1"/>
                <a:t>y</a:t>
              </a:r>
              <a:endParaRPr lang="en-IN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06CC2A-53F9-BDE1-0A4C-7B6103FE3332}"/>
                </a:ext>
              </a:extLst>
            </p:cNvPr>
            <p:cNvSpPr txBox="1"/>
            <p:nvPr/>
          </p:nvSpPr>
          <p:spPr>
            <a:xfrm>
              <a:off x="7820665" y="626194"/>
              <a:ext cx="919336" cy="781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F</a:t>
              </a:r>
              <a:r>
                <a:rPr lang="en-US" sz="1200" dirty="0" err="1"/>
                <a:t>y</a:t>
              </a:r>
              <a:endParaRPr lang="en-IN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FFFBC96-7B14-0F61-7F3D-5BD3C5BFFFFD}"/>
                </a:ext>
              </a:extLst>
            </p:cNvPr>
            <p:cNvSpPr txBox="1"/>
            <p:nvPr/>
          </p:nvSpPr>
          <p:spPr>
            <a:xfrm>
              <a:off x="7829307" y="2832697"/>
              <a:ext cx="919336" cy="781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F</a:t>
              </a:r>
              <a:r>
                <a:rPr lang="en-US" sz="1200" dirty="0" err="1"/>
                <a:t>y</a:t>
              </a:r>
              <a:endParaRPr lang="en-IN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8E23C96-2922-74FB-8E41-242688A525D2}"/>
                </a:ext>
              </a:extLst>
            </p:cNvPr>
            <p:cNvSpPr txBox="1"/>
            <p:nvPr/>
          </p:nvSpPr>
          <p:spPr>
            <a:xfrm>
              <a:off x="8546674" y="3562601"/>
              <a:ext cx="896081" cy="781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F</a:t>
              </a:r>
              <a:r>
                <a:rPr lang="en-US" sz="1200" dirty="0" err="1"/>
                <a:t>x</a:t>
              </a:r>
              <a:endParaRPr lang="en-IN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625A06C-ED21-DBEE-0F8D-63448E0847BA}"/>
                </a:ext>
              </a:extLst>
            </p:cNvPr>
            <p:cNvSpPr txBox="1"/>
            <p:nvPr/>
          </p:nvSpPr>
          <p:spPr>
            <a:xfrm>
              <a:off x="8455502" y="1270182"/>
              <a:ext cx="896081" cy="781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F</a:t>
              </a:r>
              <a:r>
                <a:rPr lang="en-US" sz="1200" dirty="0" err="1"/>
                <a:t>x</a:t>
              </a:r>
              <a:endParaRPr lang="en-IN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3B36191-F89C-DAA8-AFDB-447302A3AC26}"/>
                </a:ext>
              </a:extLst>
            </p:cNvPr>
            <p:cNvSpPr txBox="1"/>
            <p:nvPr/>
          </p:nvSpPr>
          <p:spPr>
            <a:xfrm>
              <a:off x="3710650" y="2591663"/>
              <a:ext cx="896081" cy="781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F</a:t>
              </a:r>
              <a:r>
                <a:rPr lang="en-US" sz="1200" dirty="0" err="1"/>
                <a:t>x</a:t>
              </a:r>
              <a:endParaRPr lang="en-IN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66BA2F3-BEB3-59F7-F1D6-9FD77F506EAF}"/>
              </a:ext>
            </a:extLst>
          </p:cNvPr>
          <p:cNvSpPr txBox="1"/>
          <p:nvPr/>
        </p:nvSpPr>
        <p:spPr>
          <a:xfrm>
            <a:off x="9795648" y="182087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Body Diagram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037C4-B9DF-FD7E-9A8F-FD199A6F6FDA}"/>
              </a:ext>
            </a:extLst>
          </p:cNvPr>
          <p:cNvSpPr txBox="1"/>
          <p:nvPr/>
        </p:nvSpPr>
        <p:spPr>
          <a:xfrm>
            <a:off x="3195432" y="274681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Width Vs Velocity graph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80914-E70C-4E5C-83D9-F7DD084D0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45" y="728592"/>
            <a:ext cx="8327300" cy="44078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BA9FA6-E5AB-1B4F-6A7F-876A2B1D9423}"/>
              </a:ext>
            </a:extLst>
          </p:cNvPr>
          <p:cNvSpPr txBox="1"/>
          <p:nvPr/>
        </p:nvSpPr>
        <p:spPr>
          <a:xfrm>
            <a:off x="1245503" y="5471585"/>
            <a:ext cx="8881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the above graph, the critical width of the </a:t>
            </a:r>
            <a:r>
              <a:rPr lang="en-US" dirty="0" err="1"/>
              <a:t>verticle</a:t>
            </a:r>
            <a:r>
              <a:rPr lang="en-US" dirty="0"/>
              <a:t> surface should be 3.4” (radius = 1.7”).</a:t>
            </a:r>
            <a:br>
              <a:rPr lang="en-US" dirty="0"/>
            </a:br>
            <a:r>
              <a:rPr lang="en-US" dirty="0"/>
              <a:t>The optimal width with a 0.05 tolerance level will be 3.5” (radius = 1.75”)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4050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E7B4A2E-E3C8-6452-A6C8-A21A8950B826}"/>
              </a:ext>
            </a:extLst>
          </p:cNvPr>
          <p:cNvSpPr txBox="1"/>
          <p:nvPr/>
        </p:nvSpPr>
        <p:spPr>
          <a:xfrm>
            <a:off x="3543824" y="6325479"/>
            <a:ext cx="4772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Scuttle bug moving up in the vertical direction</a:t>
            </a:r>
          </a:p>
        </p:txBody>
      </p:sp>
      <p:pic>
        <p:nvPicPr>
          <p:cNvPr id="3" name="video1298018842">
            <a:hlinkClick r:id="" action="ppaction://media"/>
            <a:extLst>
              <a:ext uri="{FF2B5EF4-FFF2-40B4-BE49-F238E27FC236}">
                <a16:creationId xmlns:a16="http://schemas.microsoft.com/office/drawing/2014/main" id="{2E08613A-C588-1879-D7B1-36C0526236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309" t="1" r="29773" b="39321"/>
          <a:stretch/>
        </p:blipFill>
        <p:spPr>
          <a:xfrm>
            <a:off x="315736" y="430015"/>
            <a:ext cx="6456176" cy="47990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CA4817-912B-C364-2279-ABEB386CC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4612" y="450952"/>
            <a:ext cx="5273497" cy="47781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218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D28B8B2-FFB1-A5CD-3854-D8C131E1E41B}"/>
              </a:ext>
            </a:extLst>
          </p:cNvPr>
          <p:cNvSpPr txBox="1"/>
          <p:nvPr/>
        </p:nvSpPr>
        <p:spPr>
          <a:xfrm>
            <a:off x="3386184" y="6349758"/>
            <a:ext cx="6120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Scuttle bug falling as one of its legs is moved out of the pipe</a:t>
            </a:r>
            <a:endParaRPr lang="en-IN" sz="1600" dirty="0"/>
          </a:p>
        </p:txBody>
      </p:sp>
      <p:pic>
        <p:nvPicPr>
          <p:cNvPr id="4" name="video4298018842">
            <a:hlinkClick r:id="" action="ppaction://media"/>
            <a:extLst>
              <a:ext uri="{FF2B5EF4-FFF2-40B4-BE49-F238E27FC236}">
                <a16:creationId xmlns:a16="http://schemas.microsoft.com/office/drawing/2014/main" id="{4EE016F2-0A4C-2038-54F2-838B8FA2A3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272" r="31062" b="38181"/>
          <a:stretch/>
        </p:blipFill>
        <p:spPr>
          <a:xfrm>
            <a:off x="375128" y="350983"/>
            <a:ext cx="6340921" cy="4724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7CAB1D-E30C-CE97-9BFF-371FF587F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694" y="350982"/>
            <a:ext cx="5220152" cy="47248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840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D28B8B2-FFB1-A5CD-3854-D8C131E1E41B}"/>
              </a:ext>
            </a:extLst>
          </p:cNvPr>
          <p:cNvSpPr txBox="1"/>
          <p:nvPr/>
        </p:nvSpPr>
        <p:spPr>
          <a:xfrm>
            <a:off x="2777623" y="5540082"/>
            <a:ext cx="6636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Scuttle bug falling (Width of the pipe is smaller than scuttle bug)</a:t>
            </a:r>
            <a:endParaRPr lang="en-IN" sz="1600" dirty="0"/>
          </a:p>
        </p:txBody>
      </p:sp>
      <p:pic>
        <p:nvPicPr>
          <p:cNvPr id="6" name="video5298018842">
            <a:hlinkClick r:id="" action="ppaction://media"/>
            <a:extLst>
              <a:ext uri="{FF2B5EF4-FFF2-40B4-BE49-F238E27FC236}">
                <a16:creationId xmlns:a16="http://schemas.microsoft.com/office/drawing/2014/main" id="{569EFF79-0715-5494-B948-5D5BEC82A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1894" t="-1" r="29167" b="33739"/>
          <a:stretch/>
        </p:blipFill>
        <p:spPr>
          <a:xfrm>
            <a:off x="286324" y="101909"/>
            <a:ext cx="6330109" cy="4821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FF7A42-307F-1718-D158-2C55EAC6C2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120" y="101909"/>
            <a:ext cx="5395565" cy="482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6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5A69F5-73A9-CCC6-911A-7E2A037C0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Thank You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477537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8547</TotalTime>
  <Words>144</Words>
  <Application>Microsoft Office PowerPoint</Application>
  <PresentationFormat>Widescreen</PresentationFormat>
  <Paragraphs>28</Paragraphs>
  <Slides>7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Scuttle bug Walking Simulation on Vertical Terrain and Curved Surfaces</vt:lpstr>
      <vt:lpstr>Climbing robots – Applications 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 Shankar Kummamuru</dc:creator>
  <cp:lastModifiedBy>VijayShankar Kummamuru</cp:lastModifiedBy>
  <cp:revision>40</cp:revision>
  <dcterms:created xsi:type="dcterms:W3CDTF">2023-09-08T02:35:54Z</dcterms:created>
  <dcterms:modified xsi:type="dcterms:W3CDTF">2024-09-13T21:41:37Z</dcterms:modified>
</cp:coreProperties>
</file>